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7" r:id="rId3"/>
    <p:sldId id="269" r:id="rId4"/>
    <p:sldId id="291" r:id="rId5"/>
    <p:sldId id="292" r:id="rId6"/>
    <p:sldId id="261" r:id="rId7"/>
    <p:sldId id="285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71" r:id="rId17"/>
    <p:sldId id="280" r:id="rId18"/>
    <p:sldId id="281" r:id="rId19"/>
    <p:sldId id="282" r:id="rId20"/>
    <p:sldId id="283" r:id="rId21"/>
    <p:sldId id="284" r:id="rId22"/>
    <p:sldId id="286" r:id="rId23"/>
    <p:sldId id="287" r:id="rId24"/>
    <p:sldId id="288" r:id="rId25"/>
    <p:sldId id="289" r:id="rId26"/>
    <p:sldId id="290" r:id="rId2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54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961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179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8669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811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61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066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2565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428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509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789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95E2D-15A1-4551-A2C4-B8FCA8A54D4E}" type="datetimeFigureOut">
              <a:rPr lang="en-GB" smtClean="0"/>
              <a:t>05/08/2020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9FFAD-C66E-4E59-8319-14EA0C90D9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784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seamc.asia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2946" y="3886200"/>
            <a:ext cx="7038109" cy="1752600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Based on </a:t>
            </a:r>
          </a:p>
          <a:p>
            <a:r>
              <a:rPr lang="en-GB" dirty="0"/>
              <a:t>https://nrich.maths.org/12466</a:t>
            </a:r>
          </a:p>
          <a:p>
            <a:r>
              <a:rPr lang="en-GB" dirty="0"/>
              <a:t>Who took it from</a:t>
            </a:r>
          </a:p>
          <a:p>
            <a:r>
              <a:rPr lang="en-GB" i="1" u="sng" dirty="0">
                <a:hlinkClick r:id="rId2"/>
              </a:rPr>
              <a:t>South East Asian Mathematics Competition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267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40748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76289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blipFill>
                <a:blip r:embed="rId4"/>
                <a:stretch>
                  <a:fillRect r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7702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77107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blipFill>
                <a:blip r:embed="rId4"/>
                <a:stretch>
                  <a:fillRect r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722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65724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blipFill>
                <a:blip r:embed="rId4"/>
                <a:stretch>
                  <a:fillRect r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9466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81276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75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42030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761492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60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5298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1351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8985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355155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blipFill>
                <a:blip r:embed="rId4"/>
                <a:stretch>
                  <a:fillRect r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722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73786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blipFill>
                <a:blip r:embed="rId4"/>
                <a:stretch>
                  <a:fillRect r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5458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00270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blipFill>
                <a:blip r:embed="rId4"/>
                <a:stretch>
                  <a:fillRect r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4571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33918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E670BCB-3428-49B2-9DE7-7AD1DA16ECF5}"/>
              </a:ext>
            </a:extLst>
          </p:cNvPr>
          <p:cNvSpPr/>
          <p:nvPr/>
        </p:nvSpPr>
        <p:spPr>
          <a:xfrm>
            <a:off x="252000" y="0"/>
            <a:ext cx="8640000" cy="648000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28600" y="1397560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631376"/>
            <a:ext cx="26789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41127" y="3475037"/>
            <a:ext cx="161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701654" y="3090768"/>
            <a:ext cx="3269672" cy="2895600"/>
            <a:chOff x="2701654" y="2611792"/>
            <a:chExt cx="3269672" cy="2895600"/>
          </a:xfrm>
        </p:grpSpPr>
        <p:sp>
          <p:nvSpPr>
            <p:cNvPr id="17" name="Cube 16"/>
            <p:cNvSpPr/>
            <p:nvPr/>
          </p:nvSpPr>
          <p:spPr>
            <a:xfrm>
              <a:off x="2701654" y="2611792"/>
              <a:ext cx="3269672" cy="2895600"/>
            </a:xfrm>
            <a:prstGeom prst="cube">
              <a:avLst>
                <a:gd name="adj" fmla="val 56159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2950980" y="4572259"/>
                  <a:ext cx="1026243" cy="5734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cm</a:t>
                  </a:r>
                  <a:r>
                    <a:rPr lang="en-GB" sz="2400" baseline="30000" dirty="0">
                      <a:latin typeface="Comic Sans MS" panose="030F0702030302020204" pitchFamily="66" charset="0"/>
                    </a:rPr>
                    <a:t>2</a:t>
                  </a:r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0980" y="4572259"/>
                  <a:ext cx="1026243" cy="573427"/>
                </a:xfrm>
                <a:prstGeom prst="rect">
                  <a:avLst/>
                </a:prstGeom>
                <a:blipFill>
                  <a:blip r:embed="rId2"/>
                  <a:stretch>
                    <a:fillRect r="-2976" b="-2127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 rot="18898509">
                  <a:off x="3754565" y="3075914"/>
                  <a:ext cx="1253869" cy="5734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cm</a:t>
                  </a:r>
                  <a:r>
                    <a:rPr lang="en-GB" sz="2400" baseline="30000" dirty="0">
                      <a:latin typeface="Comic Sans MS" panose="030F0702030302020204" pitchFamily="66" charset="0"/>
                    </a:rPr>
                    <a:t>2</a:t>
                  </a:r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8898509">
                  <a:off x="3754565" y="3075914"/>
                  <a:ext cx="1253869" cy="573427"/>
                </a:xfrm>
                <a:prstGeom prst="rect">
                  <a:avLst/>
                </a:prstGeom>
                <a:blipFill>
                  <a:blip r:embed="rId3"/>
                  <a:stretch>
                    <a:fillRect r="-422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 rot="18796312">
                  <a:off x="4644253" y="3643964"/>
                  <a:ext cx="1026243" cy="5734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cm</a:t>
                  </a:r>
                  <a:r>
                    <a:rPr lang="en-GB" sz="2400" baseline="30000" dirty="0">
                      <a:latin typeface="Comic Sans MS" panose="030F0702030302020204" pitchFamily="66" charset="0"/>
                    </a:rPr>
                    <a:t>2</a:t>
                  </a:r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8796312">
                  <a:off x="4644253" y="3643964"/>
                  <a:ext cx="1026243" cy="573427"/>
                </a:xfrm>
                <a:prstGeom prst="rect">
                  <a:avLst/>
                </a:prstGeom>
                <a:blipFill>
                  <a:blip r:embed="rId4"/>
                  <a:stretch>
                    <a:fillRect r="-543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254595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42992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402879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42992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17412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4496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509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45397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28258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blipFill>
                <a:blip r:embed="rId4"/>
                <a:stretch>
                  <a:fillRect r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7863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71982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blipFill>
                <a:blip r:embed="rId4"/>
                <a:stretch>
                  <a:fillRect r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9786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182240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530440" y="3643964"/>
                <a:ext cx="1253869" cy="573427"/>
              </a:xfrm>
              <a:prstGeom prst="rect">
                <a:avLst/>
              </a:prstGeom>
              <a:blipFill>
                <a:blip r:embed="rId4"/>
                <a:stretch>
                  <a:fillRect r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9466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95710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5093162" y="692551"/>
            <a:ext cx="3269672" cy="2895600"/>
            <a:chOff x="2701654" y="2611792"/>
            <a:chExt cx="3269672" cy="2895600"/>
          </a:xfrm>
        </p:grpSpPr>
        <p:sp>
          <p:nvSpPr>
            <p:cNvPr id="21" name="Cube 20"/>
            <p:cNvSpPr/>
            <p:nvPr/>
          </p:nvSpPr>
          <p:spPr>
            <a:xfrm>
              <a:off x="2701654" y="2611792"/>
              <a:ext cx="3269672" cy="2895600"/>
            </a:xfrm>
            <a:prstGeom prst="cube">
              <a:avLst>
                <a:gd name="adj" fmla="val 56159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2950980" y="4572259"/>
                  <a:ext cx="1026243" cy="5734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cm</a:t>
                  </a:r>
                  <a:r>
                    <a:rPr lang="en-GB" sz="2400" baseline="30000" dirty="0">
                      <a:latin typeface="Comic Sans MS" panose="030F0702030302020204" pitchFamily="66" charset="0"/>
                    </a:rPr>
                    <a:t>2</a:t>
                  </a:r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0980" y="4572259"/>
                  <a:ext cx="1026243" cy="573427"/>
                </a:xfrm>
                <a:prstGeom prst="rect">
                  <a:avLst/>
                </a:prstGeom>
                <a:blipFill>
                  <a:blip r:embed="rId2"/>
                  <a:stretch>
                    <a:fillRect r="-2367" b="-2127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 rot="18898509">
                  <a:off x="3754565" y="3075914"/>
                  <a:ext cx="1253869" cy="5734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cm</a:t>
                  </a:r>
                  <a:r>
                    <a:rPr lang="en-GB" sz="2400" baseline="30000" dirty="0">
                      <a:latin typeface="Comic Sans MS" panose="030F0702030302020204" pitchFamily="66" charset="0"/>
                    </a:rPr>
                    <a:t>2</a:t>
                  </a:r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8898509">
                  <a:off x="3754565" y="3075914"/>
                  <a:ext cx="1253869" cy="573427"/>
                </a:xfrm>
                <a:prstGeom prst="rect">
                  <a:avLst/>
                </a:prstGeom>
                <a:blipFill>
                  <a:blip r:embed="rId3"/>
                  <a:stretch>
                    <a:fillRect r="-422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 rot="18796312">
                  <a:off x="4644253" y="3643964"/>
                  <a:ext cx="1026243" cy="5734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cm</a:t>
                  </a:r>
                  <a:r>
                    <a:rPr lang="en-GB" sz="2400" baseline="30000" dirty="0">
                      <a:latin typeface="Comic Sans MS" panose="030F0702030302020204" pitchFamily="66" charset="0"/>
                    </a:rPr>
                    <a:t>2</a:t>
                  </a:r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8796312">
                  <a:off x="4644253" y="3643964"/>
                  <a:ext cx="1026243" cy="573427"/>
                </a:xfrm>
                <a:prstGeom prst="rect">
                  <a:avLst/>
                </a:prstGeom>
                <a:blipFill>
                  <a:blip r:embed="rId4"/>
                  <a:stretch>
                    <a:fillRect r="-540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TextBox 6"/>
          <p:cNvSpPr txBox="1"/>
          <p:nvPr/>
        </p:nvSpPr>
        <p:spPr>
          <a:xfrm>
            <a:off x="3261385" y="152400"/>
            <a:ext cx="2367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Cuboid Faces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666560" y="3581420"/>
                <a:ext cx="88678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800" b="1" dirty="0"/>
                  <a:t> </a:t>
                </a:r>
                <a:r>
                  <a:rPr lang="en-GB" sz="2400" dirty="0">
                    <a:latin typeface="Comic Sans MS" panose="030F0702030302020204" pitchFamily="66" charset="0"/>
                  </a:rPr>
                  <a:t>cm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6560" y="3581420"/>
                <a:ext cx="886781" cy="523220"/>
              </a:xfrm>
              <a:prstGeom prst="rect">
                <a:avLst/>
              </a:prstGeom>
              <a:blipFill rotWithShape="1">
                <a:blip r:embed="rId5"/>
                <a:stretch>
                  <a:fillRect r="-9655" b="-247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652433" y="2646271"/>
                <a:ext cx="88197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</a:rPr>
                      <m:t>𝒃</m:t>
                    </m:r>
                  </m:oMath>
                </a14:m>
                <a:r>
                  <a:rPr lang="en-GB" sz="2800" b="1" dirty="0"/>
                  <a:t> </a:t>
                </a:r>
                <a:r>
                  <a:rPr lang="en-GB" sz="2400" dirty="0">
                    <a:latin typeface="Comic Sans MS" panose="030F0702030302020204" pitchFamily="66" charset="0"/>
                  </a:rPr>
                  <a:t>cm</a:t>
                </a:r>
                <a:endParaRPr lang="en-GB" sz="28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2433" y="2646271"/>
                <a:ext cx="881973" cy="523220"/>
              </a:xfrm>
              <a:prstGeom prst="rect">
                <a:avLst/>
              </a:prstGeom>
              <a:blipFill rotWithShape="1">
                <a:blip r:embed="rId6"/>
                <a:stretch>
                  <a:fillRect r="-9655" b="-23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340549" y="1181893"/>
                <a:ext cx="84510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</a:rPr>
                      <m:t>𝒄</m:t>
                    </m:r>
                  </m:oMath>
                </a14:m>
                <a:r>
                  <a:rPr lang="en-GB" sz="2800" b="1" dirty="0"/>
                  <a:t> </a:t>
                </a:r>
                <a:r>
                  <a:rPr lang="en-GB" sz="2400" dirty="0">
                    <a:latin typeface="Comic Sans MS" panose="030F0702030302020204" pitchFamily="66" charset="0"/>
                  </a:rPr>
                  <a:t>cm</a:t>
                </a:r>
                <a:endParaRPr lang="en-GB" sz="28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0549" y="1181893"/>
                <a:ext cx="845103" cy="523220"/>
              </a:xfrm>
              <a:prstGeom prst="rect">
                <a:avLst/>
              </a:prstGeom>
              <a:blipFill rotWithShape="1">
                <a:blip r:embed="rId7"/>
                <a:stretch>
                  <a:fillRect r="-10072" b="-23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6450" y="154168"/>
                <a:ext cx="1453283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/>
                  <a:t>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𝑎𝑐</m:t>
                    </m:r>
                    <m:r>
                      <a:rPr lang="en-GB" sz="2400" i="1" dirty="0" smtClean="0">
                        <a:latin typeface="Cambria Math"/>
                      </a:rPr>
                      <m:t>=4</m:t>
                    </m:r>
                  </m:oMath>
                </a14:m>
                <a:r>
                  <a:rPr lang="en-GB" sz="2400" dirty="0"/>
                  <a:t> </a:t>
                </a:r>
              </a:p>
              <a:p>
                <a:endParaRPr lang="en-GB" sz="2400" dirty="0"/>
              </a:p>
              <a:p>
                <a:r>
                  <a:rPr lang="en-GB" sz="2400" b="0" dirty="0"/>
                  <a:t>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/>
                      </a:rPr>
                      <m:t>𝑏</m:t>
                    </m:r>
                    <m:r>
                      <a:rPr lang="en-GB" sz="2400" i="1" dirty="0">
                        <a:latin typeface="Cambria Math"/>
                      </a:rPr>
                      <m:t>𝑐</m:t>
                    </m:r>
                    <m:r>
                      <a:rPr lang="en-GB" sz="2400" i="1" dirty="0">
                        <a:latin typeface="Cambria Math"/>
                      </a:rPr>
                      <m:t>=9</m:t>
                    </m:r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>
                          <a:latin typeface="Cambria Math"/>
                        </a:rPr>
                        <m:t>𝑎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𝑏</m:t>
                      </m:r>
                      <m:r>
                        <a:rPr lang="en-GB" sz="2400" i="1" dirty="0">
                          <a:latin typeface="Cambria Math"/>
                        </a:rPr>
                        <m:t>=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450" y="154168"/>
                <a:ext cx="1453283" cy="193899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00068" y="2460169"/>
                <a:ext cx="4090735" cy="35514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/>
                          </a:rPr>
                          <m:t>𝑎𝑏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/>
                          </a:rPr>
                          <m:t>𝑎𝑐</m:t>
                        </m:r>
                      </m:den>
                    </m:f>
                    <m:r>
                      <a:rPr lang="en-GB" sz="240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 ;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GB" sz="2400" i="1" dirty="0">
                            <a:latin typeface="Cambria Math"/>
                          </a:rPr>
                          <m:t>𝑐</m:t>
                        </m:r>
                      </m:den>
                    </m:f>
                    <m:r>
                      <a:rPr lang="en-GB" sz="2400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 ;  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/>
                      </a:rPr>
                      <m:t>𝑏</m:t>
                    </m:r>
                    <m:r>
                      <a:rPr lang="en-GB" sz="2400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2400" b="0" i="1" dirty="0" smtClean="0">
                        <a:latin typeface="Cambria Math"/>
                      </a:rPr>
                      <m:t>𝑐</m:t>
                    </m:r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/>
                      </a:rPr>
                      <m:t>𝑏𝑐</m:t>
                    </m:r>
                    <m:r>
                      <a:rPr lang="en-GB" sz="2400" i="1" dirty="0">
                        <a:latin typeface="Cambria Math"/>
                      </a:rPr>
                      <m:t>=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GB" sz="2400" dirty="0"/>
                  <a:t>  ;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GB" sz="2400" b="0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en-GB" sz="2400" b="0" i="1" smtClean="0">
                        <a:latin typeface="Cambria Math"/>
                        <a:ea typeface="Cambria Math"/>
                      </a:rPr>
                      <m:t>=9</m:t>
                    </m:r>
                  </m:oMath>
                </a14:m>
                <a:r>
                  <a:rPr lang="en-GB" sz="2400" dirty="0"/>
                  <a:t>  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sz="2400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400" dirty="0"/>
                  <a:t>   ;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𝑏</m:t>
                    </m:r>
                    <m:r>
                      <a:rPr lang="en-GB" sz="240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/>
                  <a:t>  ;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𝑎</m:t>
                    </m:r>
                    <m:r>
                      <a:rPr lang="en-GB" sz="240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68" y="2460169"/>
                <a:ext cx="4090735" cy="355148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94908" y="4336454"/>
                <a:ext cx="4581463" cy="24045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000" dirty="0">
                    <a:latin typeface="Comic Sans MS" panose="030F0702030302020204" pitchFamily="66" charset="0"/>
                  </a:rPr>
                  <a:t>Volume of cuboid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=</m:t>
                    </m:r>
                    <m:r>
                      <a:rPr lang="en-GB" sz="2800" i="1" dirty="0" err="1" smtClean="0">
                        <a:latin typeface="Cambria Math"/>
                      </a:rPr>
                      <m:t>𝑎𝑏𝑐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dirty="0"/>
                  <a:t> 		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2800" i="1" dirty="0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sz="280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28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  <m:t>15</m:t>
                        </m:r>
                      </m:num>
                      <m:den>
                        <m:r>
                          <a:rPr lang="en-GB" sz="28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GB" sz="2800" b="0" i="1" dirty="0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28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  <m:t>6</m:t>
                        </m:r>
                      </m:num>
                      <m:den>
                        <m:r>
                          <a:rPr lang="en-GB" sz="28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800" dirty="0"/>
                  <a:t>		    </a:t>
                </a:r>
                <a14:m>
                  <m:oMath xmlns:m="http://schemas.openxmlformats.org/officeDocument/2006/math">
                    <m:r>
                      <a:rPr lang="en-GB" sz="3200" i="1" dirty="0">
                        <a:latin typeface="Cambria Math"/>
                      </a:rPr>
                      <m:t>= 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omic Sans MS" panose="030F0702030302020204" pitchFamily="66" charset="0"/>
                  </a:rPr>
                  <a:t>cm</a:t>
                </a:r>
                <a:r>
                  <a:rPr lang="en-GB" sz="2800" baseline="30000" dirty="0">
                    <a:latin typeface="Comic Sans MS" panose="030F0702030302020204" pitchFamily="66" charset="0"/>
                  </a:rPr>
                  <a:t>3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908" y="4336454"/>
                <a:ext cx="4581463" cy="2404504"/>
              </a:xfrm>
              <a:prstGeom prst="rect">
                <a:avLst/>
              </a:prstGeom>
              <a:blipFill>
                <a:blip r:embed="rId10"/>
                <a:stretch>
                  <a:fillRect l="-1465" b="-22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1186543" y="5246914"/>
            <a:ext cx="1306285" cy="764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514599" y="5181600"/>
            <a:ext cx="1306285" cy="764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14" grpId="0" uiExpand="1" build="p"/>
      <p:bldP spid="17" grpId="0" build="p"/>
      <p:bldP spid="2" grpId="0" build="p"/>
      <p:bldP spid="4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5093162" y="692551"/>
            <a:ext cx="3269672" cy="2895600"/>
            <a:chOff x="2701654" y="2611792"/>
            <a:chExt cx="3269672" cy="2895600"/>
          </a:xfrm>
        </p:grpSpPr>
        <p:sp>
          <p:nvSpPr>
            <p:cNvPr id="21" name="Cube 20"/>
            <p:cNvSpPr/>
            <p:nvPr/>
          </p:nvSpPr>
          <p:spPr>
            <a:xfrm>
              <a:off x="2701654" y="2611792"/>
              <a:ext cx="3269672" cy="2895600"/>
            </a:xfrm>
            <a:prstGeom prst="cube">
              <a:avLst>
                <a:gd name="adj" fmla="val 56159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2950980" y="4572259"/>
                  <a:ext cx="1026243" cy="5734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cm</a:t>
                  </a:r>
                  <a:r>
                    <a:rPr lang="en-GB" sz="2400" baseline="30000" dirty="0">
                      <a:latin typeface="Comic Sans MS" panose="030F0702030302020204" pitchFamily="66" charset="0"/>
                    </a:rPr>
                    <a:t>2</a:t>
                  </a:r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0980" y="4572259"/>
                  <a:ext cx="1026243" cy="573427"/>
                </a:xfrm>
                <a:prstGeom prst="rect">
                  <a:avLst/>
                </a:prstGeom>
                <a:blipFill>
                  <a:blip r:embed="rId2"/>
                  <a:stretch>
                    <a:fillRect r="-2367" b="-2127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 rot="18898509">
                  <a:off x="3754565" y="3075914"/>
                  <a:ext cx="1253869" cy="5734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cm</a:t>
                  </a:r>
                  <a:r>
                    <a:rPr lang="en-GB" sz="2400" baseline="30000" dirty="0">
                      <a:latin typeface="Comic Sans MS" panose="030F0702030302020204" pitchFamily="66" charset="0"/>
                    </a:rPr>
                    <a:t>2</a:t>
                  </a:r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8898509">
                  <a:off x="3754565" y="3075914"/>
                  <a:ext cx="1253869" cy="573427"/>
                </a:xfrm>
                <a:prstGeom prst="rect">
                  <a:avLst/>
                </a:prstGeom>
                <a:blipFill>
                  <a:blip r:embed="rId3"/>
                  <a:stretch>
                    <a:fillRect r="-422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 rot="18796312">
                  <a:off x="4644253" y="3643964"/>
                  <a:ext cx="1026243" cy="5734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cm</a:t>
                  </a:r>
                  <a:r>
                    <a:rPr lang="en-GB" sz="2400" baseline="30000" dirty="0">
                      <a:latin typeface="Comic Sans MS" panose="030F0702030302020204" pitchFamily="66" charset="0"/>
                    </a:rPr>
                    <a:t>2</a:t>
                  </a:r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8796312">
                  <a:off x="4644253" y="3643964"/>
                  <a:ext cx="1026243" cy="573427"/>
                </a:xfrm>
                <a:prstGeom prst="rect">
                  <a:avLst/>
                </a:prstGeom>
                <a:blipFill>
                  <a:blip r:embed="rId4"/>
                  <a:stretch>
                    <a:fillRect r="-540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TextBox 6"/>
          <p:cNvSpPr txBox="1"/>
          <p:nvPr/>
        </p:nvSpPr>
        <p:spPr>
          <a:xfrm>
            <a:off x="3261385" y="152400"/>
            <a:ext cx="2367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Cuboid Faces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666560" y="3581420"/>
                <a:ext cx="88678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800" b="1" dirty="0"/>
                  <a:t> </a:t>
                </a:r>
                <a:r>
                  <a:rPr lang="en-GB" sz="2400" dirty="0">
                    <a:latin typeface="Comic Sans MS" panose="030F0702030302020204" pitchFamily="66" charset="0"/>
                  </a:rPr>
                  <a:t>cm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6560" y="3581420"/>
                <a:ext cx="886781" cy="523220"/>
              </a:xfrm>
              <a:prstGeom prst="rect">
                <a:avLst/>
              </a:prstGeom>
              <a:blipFill rotWithShape="1">
                <a:blip r:embed="rId5"/>
                <a:stretch>
                  <a:fillRect r="-9655" b="-247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652433" y="2646271"/>
                <a:ext cx="88197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</a:rPr>
                      <m:t>𝒃</m:t>
                    </m:r>
                  </m:oMath>
                </a14:m>
                <a:r>
                  <a:rPr lang="en-GB" sz="2800" b="1" dirty="0"/>
                  <a:t> </a:t>
                </a:r>
                <a:r>
                  <a:rPr lang="en-GB" sz="2400" dirty="0">
                    <a:latin typeface="Comic Sans MS" panose="030F0702030302020204" pitchFamily="66" charset="0"/>
                  </a:rPr>
                  <a:t>cm</a:t>
                </a:r>
                <a:endParaRPr lang="en-GB" sz="28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2433" y="2646271"/>
                <a:ext cx="881973" cy="523220"/>
              </a:xfrm>
              <a:prstGeom prst="rect">
                <a:avLst/>
              </a:prstGeom>
              <a:blipFill rotWithShape="1">
                <a:blip r:embed="rId6"/>
                <a:stretch>
                  <a:fillRect r="-9655" b="-23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340549" y="1181893"/>
                <a:ext cx="84510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</a:rPr>
                      <m:t>𝒄</m:t>
                    </m:r>
                  </m:oMath>
                </a14:m>
                <a:r>
                  <a:rPr lang="en-GB" sz="2800" b="1" dirty="0"/>
                  <a:t> </a:t>
                </a:r>
                <a:r>
                  <a:rPr lang="en-GB" sz="2400" dirty="0">
                    <a:latin typeface="Comic Sans MS" panose="030F0702030302020204" pitchFamily="66" charset="0"/>
                  </a:rPr>
                  <a:t>cm</a:t>
                </a:r>
                <a:endParaRPr lang="en-GB" sz="28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0549" y="1181893"/>
                <a:ext cx="845103" cy="523220"/>
              </a:xfrm>
              <a:prstGeom prst="rect">
                <a:avLst/>
              </a:prstGeom>
              <a:blipFill rotWithShape="1">
                <a:blip r:embed="rId7"/>
                <a:stretch>
                  <a:fillRect r="-10072" b="-23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6450" y="154168"/>
                <a:ext cx="1453283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/>
                  <a:t>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𝑎𝑐</m:t>
                    </m:r>
                    <m:r>
                      <a:rPr lang="en-GB" sz="2400" i="1" dirty="0" smtClean="0">
                        <a:latin typeface="Cambria Math"/>
                      </a:rPr>
                      <m:t>=4</m:t>
                    </m:r>
                  </m:oMath>
                </a14:m>
                <a:r>
                  <a:rPr lang="en-GB" sz="2400" dirty="0"/>
                  <a:t> </a:t>
                </a:r>
              </a:p>
              <a:p>
                <a:endParaRPr lang="en-GB" sz="2400" dirty="0"/>
              </a:p>
              <a:p>
                <a:r>
                  <a:rPr lang="en-GB" sz="2400" b="0" dirty="0"/>
                  <a:t>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/>
                      </a:rPr>
                      <m:t>𝑏</m:t>
                    </m:r>
                    <m:r>
                      <a:rPr lang="en-GB" sz="2400" i="1" dirty="0">
                        <a:latin typeface="Cambria Math"/>
                      </a:rPr>
                      <m:t>𝑐</m:t>
                    </m:r>
                    <m:r>
                      <a:rPr lang="en-GB" sz="2400" i="1" dirty="0">
                        <a:latin typeface="Cambria Math"/>
                      </a:rPr>
                      <m:t>=9</m:t>
                    </m:r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>
                          <a:latin typeface="Cambria Math"/>
                        </a:rPr>
                        <m:t>𝑎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𝑏</m:t>
                      </m:r>
                      <m:r>
                        <a:rPr lang="en-GB" sz="2400" i="1" dirty="0">
                          <a:latin typeface="Cambria Math"/>
                        </a:rPr>
                        <m:t>=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450" y="154168"/>
                <a:ext cx="1453283" cy="193899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49368" y="3924723"/>
                <a:ext cx="8340437" cy="28010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Alternatively, noting that if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𝑉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3</a:t>
                </a:r>
                <a:r>
                  <a:rPr lang="en-GB" sz="2400" dirty="0">
                    <a:latin typeface="Comic Sans MS" panose="030F0702030302020204" pitchFamily="66" charset="0"/>
                  </a:rPr>
                  <a:t> is the volume and that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 		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𝑎</m:t>
                    </m:r>
                    <m:r>
                      <a:rPr lang="en-GB" sz="2400" b="0" i="1" dirty="0" smtClean="0">
                        <a:latin typeface="Cambria Math"/>
                      </a:rPr>
                      <m:t>𝑐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𝑏𝑐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𝑎𝑏</m:t>
                    </m:r>
                    <m:r>
                      <a:rPr lang="en-GB" sz="2400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dirty="0" smtClean="0">
                                <a:latin typeface="Cambria Math"/>
                              </a:rPr>
                              <m:t>𝑎𝑏𝑐</m:t>
                            </m:r>
                          </m:e>
                        </m:d>
                      </m:e>
                      <m:sup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		    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/>
                      </a:rPr>
                      <m:t>9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×2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/>
                      </a:rPr>
                      <m:t>5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p>
                        <m:r>
                          <a:rPr lang="en-GB" sz="24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  <m:t>2</m:t>
                        </m:r>
                      </m:e>
                    </m:d>
                    <m:r>
                      <a:rPr lang="en-GB" sz="2400" i="1" dirty="0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/>
                            <a:ea typeface="Cambria Math"/>
                          </a:rPr>
                          <m:t>3×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  <m:t>3</m:t>
                        </m:r>
                      </m:e>
                    </m:d>
                    <m:r>
                      <a:rPr lang="en-GB" sz="2400" i="1" dirty="0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  <m:t>5</m:t>
                        </m:r>
                        <m:r>
                          <a:rPr lang="en-GB" sz="2400" b="0" i="1" dirty="0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  <m:t>5</m:t>
                        </m:r>
                      </m:e>
                    </m:d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p>
                        <m:r>
                          <a:rPr lang="en-GB" sz="24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			So 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/>
                      </a:rPr>
                      <m:t>𝑉</m:t>
                    </m:r>
                    <m:r>
                      <a:rPr lang="en-GB" sz="2400" i="1" dirty="0">
                        <a:latin typeface="Cambria Math"/>
                      </a:rPr>
                      <m:t>=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/>
                      </a:rPr>
                      <m:t>3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/>
                      </a:rPr>
                      <m:t>5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/>
                      </a:rPr>
                      <m:t>30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as before.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68" y="3924723"/>
                <a:ext cx="8340437" cy="2801023"/>
              </a:xfrm>
              <a:prstGeom prst="rect">
                <a:avLst/>
              </a:prstGeom>
              <a:blipFill>
                <a:blip r:embed="rId9"/>
                <a:stretch>
                  <a:fillRect l="-1170" r="-365" b="-4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01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52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246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640752" y="3075914"/>
                <a:ext cx="1481496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150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640752" y="3075914"/>
                <a:ext cx="1481496" cy="573427"/>
              </a:xfrm>
              <a:prstGeom prst="rect">
                <a:avLst/>
              </a:prstGeom>
              <a:blipFill>
                <a:blip r:embed="rId3"/>
                <a:stretch>
                  <a:fillRect r="-37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0218" y="6151418"/>
            <a:ext cx="40908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58734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7863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45355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918584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faces of a cuboid have areas as shown in the diagram.</a:t>
            </a:r>
            <a:br>
              <a:rPr lang="en-GB" sz="2400" dirty="0">
                <a:latin typeface="Comic Sans MS" panose="030F0702030302020204" pitchFamily="66" charset="0"/>
              </a:rPr>
            </a:b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What is the volume of the cuboid? </a:t>
            </a:r>
            <a:br>
              <a:rPr lang="en-GB" sz="2400" dirty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31" y="152400"/>
            <a:ext cx="2678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Cuboid Faces</a:t>
            </a:r>
          </a:p>
        </p:txBody>
      </p:sp>
      <p:sp>
        <p:nvSpPr>
          <p:cNvPr id="5" name="Cube 4"/>
          <p:cNvSpPr/>
          <p:nvPr/>
        </p:nvSpPr>
        <p:spPr>
          <a:xfrm>
            <a:off x="2701654" y="2611792"/>
            <a:ext cx="3269672" cy="2895600"/>
          </a:xfrm>
          <a:prstGeom prst="cube">
            <a:avLst>
              <a:gd name="adj" fmla="val 5615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0980" y="4572259"/>
                <a:ext cx="1026243" cy="573427"/>
              </a:xfrm>
              <a:prstGeom prst="rect">
                <a:avLst/>
              </a:prstGeom>
              <a:blipFill>
                <a:blip r:embed="rId2"/>
                <a:stretch>
                  <a:fillRect r="-2976" b="-21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75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98509">
                <a:off x="3754565" y="3075914"/>
                <a:ext cx="1253869" cy="573427"/>
              </a:xfrm>
              <a:prstGeom prst="rect">
                <a:avLst/>
              </a:prstGeom>
              <a:blipFill>
                <a:blip r:embed="rId3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cm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2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796312">
                <a:off x="4644253" y="3643964"/>
                <a:ext cx="1026243" cy="573427"/>
              </a:xfrm>
              <a:prstGeom prst="rect">
                <a:avLst/>
              </a:prstGeom>
              <a:blipFill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941127" y="2996061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8884" y="188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18" y="6151418"/>
            <a:ext cx="37061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8586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1040</Words>
  <Application>Microsoft Office PowerPoint</Application>
  <PresentationFormat>On-screen Show (4:3)</PresentationFormat>
  <Paragraphs>208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Bradley Hand ITC</vt:lpstr>
      <vt:lpstr>Calibri</vt:lpstr>
      <vt:lpstr>Cambria Math</vt:lpstr>
      <vt:lpstr>Comic Sans MS</vt:lpstr>
      <vt:lpstr>Office Theme</vt:lpstr>
      <vt:lpstr>Cuboid Faces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Burke</cp:lastModifiedBy>
  <cp:revision>43</cp:revision>
  <cp:lastPrinted>2017-12-08T23:08:54Z</cp:lastPrinted>
  <dcterms:created xsi:type="dcterms:W3CDTF">2017-12-03T07:13:17Z</dcterms:created>
  <dcterms:modified xsi:type="dcterms:W3CDTF">2020-08-05T07:25:27Z</dcterms:modified>
</cp:coreProperties>
</file>